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1555413" cy="64627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5500E-4F37-40EB-AD38-AB7410F7AEDE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4038" y="1336675"/>
            <a:ext cx="64516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4B92-30C2-492B-B7F6-198A2B72B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71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77440" y="346932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90652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09392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61040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7744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09392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61040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77440" y="257400"/>
            <a:ext cx="10400040" cy="5000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90652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77440" y="346932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90652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09392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610400" y="151164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7744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09392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610400" y="3469320"/>
            <a:ext cx="33487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77440" y="257400"/>
            <a:ext cx="10400040" cy="5000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906520" y="346932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906520" y="1511640"/>
            <a:ext cx="507492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77440" y="3469320"/>
            <a:ext cx="10400040" cy="1787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77440" y="257400"/>
            <a:ext cx="10400040" cy="1078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77440" y="1511640"/>
            <a:ext cx="10400040" cy="3747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78480" y="-253800"/>
            <a:ext cx="11225880" cy="687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IN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DR. BABASAHEB AMBEDKAR TECHNOLOGICAL UNIVERSITY</a:t>
            </a:r>
            <a:endParaRPr lang="en-IN" sz="26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IN" sz="22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DEPARTMENT OF COMPUTER ENGINEERING</a:t>
            </a:r>
            <a:endParaRPr lang="en-IN" sz="22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IN" sz="22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IN" sz="22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IN" sz="2200" b="0" strike="noStrike" spc="-1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lang="en-IN" sz="2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Seminar Topic – Augmented Reality in Education</a:t>
            </a:r>
            <a:endParaRPr lang="en-IN" sz="2800" b="0" strike="noStrike" spc="-1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Under the Guidance of -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Prof. Pramod R. Patil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By -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Gourav Kiran Kolhatkar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(10303320191124510064)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5149080" y="1583280"/>
            <a:ext cx="933840" cy="144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rcRect l="14709" t="35172" r="2604" b="19134"/>
          <a:stretch/>
        </p:blipFill>
        <p:spPr>
          <a:xfrm>
            <a:off x="1080000" y="1511640"/>
            <a:ext cx="9504720" cy="295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107225" y="725033"/>
            <a:ext cx="7684350" cy="4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EXAMPLES OF AR IN EDUCATION</a:t>
            </a:r>
          </a:p>
        </p:txBody>
      </p:sp>
      <p:sp>
        <p:nvSpPr>
          <p:cNvPr id="94" name="CustomShape 2"/>
          <p:cNvSpPr/>
          <p:nvPr/>
        </p:nvSpPr>
        <p:spPr>
          <a:xfrm>
            <a:off x="576000" y="1631160"/>
            <a:ext cx="18716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1" strike="noStrike" spc="-1">
                <a:latin typeface="Times New Roman"/>
              </a:rPr>
              <a:t>Aurasma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588240" y="2159280"/>
            <a:ext cx="4164120" cy="23410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256000" y="1541520"/>
            <a:ext cx="1727640" cy="5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1" strike="noStrike" spc="-1">
                <a:latin typeface="Times New Roman"/>
              </a:rPr>
              <a:t> Blippar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3"/>
          <a:stretch/>
        </p:blipFill>
        <p:spPr>
          <a:xfrm>
            <a:off x="5381640" y="2045520"/>
            <a:ext cx="5706720" cy="320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45840" y="647280"/>
            <a:ext cx="3170520" cy="5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1" strike="noStrike" spc="-1">
                <a:latin typeface="Times New Roman"/>
              </a:rPr>
              <a:t>Google Expeditions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936000" y="1360080"/>
            <a:ext cx="2807640" cy="287676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5760000" y="695160"/>
            <a:ext cx="14284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1" strike="noStrike" spc="-1">
                <a:latin typeface="Times New Roman"/>
              </a:rPr>
              <a:t>Quiver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3"/>
          <a:srcRect r="16281"/>
          <a:stretch/>
        </p:blipFill>
        <p:spPr>
          <a:xfrm>
            <a:off x="5760000" y="1367280"/>
            <a:ext cx="4246200" cy="285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2232000" y="215280"/>
            <a:ext cx="6840360" cy="592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/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APPLICATIONS</a:t>
            </a:r>
          </a:p>
          <a:p>
            <a:endParaRPr lang="en-IN" sz="2600" spc="-1" dirty="0">
              <a:latin typeface="Times New Roman"/>
            </a:endParaRPr>
          </a:p>
          <a:p>
            <a:r>
              <a:rPr lang="en-IN" sz="2600" spc="-1" dirty="0">
                <a:latin typeface="Times New Roman"/>
              </a:rPr>
              <a:t>1. In the Education field : Using traditional textbooks as reference to AR software to </a:t>
            </a:r>
            <a:r>
              <a:rPr lang="en-IN" sz="2600" spc="-1" dirty="0" err="1">
                <a:latin typeface="Times New Roman"/>
              </a:rPr>
              <a:t>visuallize</a:t>
            </a:r>
            <a:r>
              <a:rPr lang="en-IN" sz="2600" spc="-1" dirty="0">
                <a:latin typeface="Times New Roman"/>
              </a:rPr>
              <a:t> the concepts in 3 dimensions. </a:t>
            </a:r>
          </a:p>
          <a:p>
            <a:endParaRPr lang="en-IN" sz="2600" spc="-1" dirty="0">
              <a:latin typeface="Times New Roman"/>
            </a:endParaRPr>
          </a:p>
          <a:p>
            <a:r>
              <a:rPr lang="en-IN" sz="2600" spc="-1" dirty="0">
                <a:latin typeface="Times New Roman"/>
              </a:rPr>
              <a:t>2. In Engineering field : For visualizing or for simulation of machines, circuits, experiments or anything which are difficult to demonstrate  without actually conducting them one to one.</a:t>
            </a:r>
          </a:p>
          <a:p>
            <a:endParaRPr lang="en-IN" sz="2600" spc="-1" dirty="0">
              <a:latin typeface="Times New Roman"/>
            </a:endParaRPr>
          </a:p>
          <a:p>
            <a:r>
              <a:rPr lang="en-IN" sz="2600" spc="-1" dirty="0">
                <a:latin typeface="Times New Roman"/>
              </a:rPr>
              <a:t>3. Medical field : To see and understand the Internal Organs and Anatomy </a:t>
            </a:r>
            <a:r>
              <a:rPr lang="en-IN" sz="2600" spc="-1" dirty="0" err="1">
                <a:latin typeface="Times New Roman"/>
              </a:rPr>
              <a:t>realted</a:t>
            </a:r>
            <a:r>
              <a:rPr lang="en-IN" sz="2600" spc="-1" dirty="0">
                <a:latin typeface="Times New Roman"/>
              </a:rPr>
              <a:t> experiments.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152000" y="338400"/>
            <a:ext cx="8640360" cy="550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ADVANTAGES AND DISADVANTAGES</a:t>
            </a:r>
          </a:p>
          <a:p>
            <a:pPr algn="ctr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21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600" b="1" u="sng" strike="noStrike" spc="-1" dirty="0">
                <a:solidFill>
                  <a:srgbClr val="0070C0"/>
                </a:solidFill>
                <a:uFillTx/>
                <a:latin typeface="Times New Roman"/>
              </a:rPr>
              <a:t>Advantages</a:t>
            </a:r>
            <a:endParaRPr lang="en-IN" sz="2600" b="0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It reduces line between real world and virtual world.</a:t>
            </a: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It enhances perceptions and interactions with the real world.</a:t>
            </a: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It can be applied to part of </a:t>
            </a:r>
            <a:r>
              <a:rPr lang="en-IN" sz="2600" b="0" strike="noStrike" spc="-1" dirty="0" err="1">
                <a:latin typeface="Times New Roman"/>
              </a:rPr>
              <a:t>practicals</a:t>
            </a:r>
            <a:r>
              <a:rPr lang="en-IN" sz="2600" b="0" strike="noStrike" spc="-1" dirty="0">
                <a:latin typeface="Times New Roman"/>
              </a:rPr>
              <a:t> as it makes things memorable and eye catching.</a:t>
            </a: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Augmented reality allows adding various information to objects on the screen.</a:t>
            </a:r>
            <a:endParaRPr lang="en-IN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48000" y="831960"/>
            <a:ext cx="1048572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600" b="1" u="sng" strike="noStrike" spc="-1" dirty="0">
                <a:solidFill>
                  <a:srgbClr val="0070C0"/>
                </a:solidFill>
                <a:uFillTx/>
                <a:latin typeface="Times New Roman"/>
              </a:rPr>
              <a:t>Disadvantages</a:t>
            </a:r>
            <a:endParaRPr lang="en-IN" sz="2600" b="0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A need of extra wearable device - Since users may want to feel more authenticity in AR, wearable will be required.</a:t>
            </a:r>
            <a:endParaRPr lang="en-IN" sz="26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latin typeface="Times New Roman"/>
              </a:rPr>
              <a:t>Technical Failure - Technical failures like camera not working, damaged screen or Low battery of mobile phone may cause trouble while using the application.</a:t>
            </a:r>
            <a:endParaRPr lang="en-IN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124000" y="1007280"/>
            <a:ext cx="7341480" cy="40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/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FUTURE SCOPE</a:t>
            </a:r>
          </a:p>
          <a:p>
            <a:pPr algn="ctr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800" b="0" strike="noStrike" spc="-1" dirty="0">
                <a:latin typeface="Times New Roman"/>
              </a:rPr>
              <a:t>Providing high quality of education has been always in demand now more than ever.</a:t>
            </a:r>
            <a:endParaRPr lang="en-IN" sz="2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800" b="0" strike="noStrike" spc="-1" dirty="0">
                <a:latin typeface="Times New Roman"/>
              </a:rPr>
              <a:t>Enrich the learning experience</a:t>
            </a:r>
            <a:endParaRPr lang="en-IN" sz="2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800" b="0" strike="noStrike" spc="-1" dirty="0">
                <a:latin typeface="Times New Roman"/>
              </a:rPr>
              <a:t>For educators, technology like this will offer a method of delivering content that makes learning interesting and easier to understand</a:t>
            </a:r>
            <a:r>
              <a:rPr lang="en-IN" sz="2800" b="1" strike="noStrike" spc="-1" dirty="0">
                <a:latin typeface="Times New Roman"/>
              </a:rPr>
              <a:t>.</a:t>
            </a: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EEEEE"/>
            </a:gs>
            <a:gs pos="100000">
              <a:srgbClr val="B2B2B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166450" y="2769840"/>
            <a:ext cx="662400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872000" y="935280"/>
            <a:ext cx="7703640" cy="456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 dirty="0">
                <a:solidFill>
                  <a:srgbClr val="FF0000"/>
                </a:solidFill>
                <a:latin typeface="Times New Roman"/>
                <a:ea typeface="DejaVu Sans"/>
              </a:rPr>
              <a:t>PROBLEM DEFINITION</a:t>
            </a:r>
            <a:endParaRPr lang="en-IN" sz="3200" b="0" strike="noStrike" spc="-1" dirty="0">
              <a:solidFill>
                <a:srgbClr val="FF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3200" b="0" strike="noStrike" spc="-1" dirty="0">
              <a:latin typeface="Arial"/>
            </a:endParaRPr>
          </a:p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IN" sz="2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Hard to provide an adequate level of realism.</a:t>
            </a:r>
            <a:endParaRPr lang="en-IN" sz="2600" b="0" strike="noStrike" spc="-1" dirty="0">
              <a:latin typeface="Arial"/>
            </a:endParaRPr>
          </a:p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Budget limitations of Schools and Colleges.</a:t>
            </a:r>
            <a:endParaRPr lang="en-IN" sz="2600" b="0" strike="noStrike" spc="-1" dirty="0">
              <a:latin typeface="Arial"/>
            </a:endParaRPr>
          </a:p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Availability of </a:t>
            </a:r>
            <a:r>
              <a:rPr lang="en-IN" sz="2600" b="0" strike="noStrike" spc="-1" dirty="0" err="1">
                <a:solidFill>
                  <a:srgbClr val="000000"/>
                </a:solidFill>
                <a:latin typeface="Times New Roman"/>
                <a:ea typeface="DejaVu Sans"/>
              </a:rPr>
              <a:t>equipments</a:t>
            </a:r>
            <a:r>
              <a:rPr lang="en-IN" sz="2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or Environment.</a:t>
            </a:r>
            <a:endParaRPr lang="en-IN" sz="2600" b="0" strike="noStrike" spc="-1" dirty="0">
              <a:latin typeface="Arial"/>
            </a:endParaRPr>
          </a:p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Safety hazards.</a:t>
            </a:r>
            <a:endParaRPr lang="en-IN" sz="2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152000" y="791280"/>
            <a:ext cx="9288360" cy="45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/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AUGMENTED REALITY</a:t>
            </a:r>
          </a:p>
          <a:p>
            <a:pPr algn="ctr">
              <a:lnSpc>
                <a:spcPct val="115000"/>
              </a:lnSpc>
            </a:pPr>
            <a:endParaRPr lang="en-IN" sz="3200" b="0" strike="noStrike" spc="-1" dirty="0">
              <a:latin typeface="Arial"/>
            </a:endParaRPr>
          </a:p>
          <a:p>
            <a:pPr marL="216000" indent="-21492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B0F0"/>
                </a:solidFill>
                <a:latin typeface="Times New Roman"/>
                <a:ea typeface="DejaVu Sans"/>
              </a:rPr>
              <a:t>Augmented Reality is an enhanced version of the real physical world that is achieved through the use of digital visual elements, sound or other sensory </a:t>
            </a:r>
            <a:r>
              <a:rPr lang="en-IN" sz="2600" b="0" strike="noStrike" spc="-1" dirty="0" err="1">
                <a:solidFill>
                  <a:srgbClr val="00B0F0"/>
                </a:solidFill>
                <a:latin typeface="Times New Roman"/>
                <a:ea typeface="DejaVu Sans"/>
              </a:rPr>
              <a:t>simuli</a:t>
            </a:r>
            <a:r>
              <a:rPr lang="en-IN" sz="2600" b="0" strike="noStrike" spc="-1" dirty="0">
                <a:solidFill>
                  <a:srgbClr val="00B0F0"/>
                </a:solidFill>
                <a:latin typeface="Times New Roman"/>
                <a:ea typeface="DejaVu Sans"/>
              </a:rPr>
              <a:t> delivered via technology.</a:t>
            </a:r>
            <a:endParaRPr lang="en-IN" sz="2600" b="0" strike="noStrike" spc="-1" dirty="0">
              <a:solidFill>
                <a:srgbClr val="00B0F0"/>
              </a:solidFill>
              <a:latin typeface="Arial"/>
            </a:endParaRPr>
          </a:p>
          <a:p>
            <a:pPr algn="just">
              <a:lnSpc>
                <a:spcPct val="115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4920" algn="just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B050"/>
                </a:solidFill>
                <a:latin typeface="Times New Roman"/>
                <a:ea typeface="DejaVu Sans"/>
              </a:rPr>
              <a:t>Information about the environment and its objects is overlaid on the real world. This information can be virtual or real, e.g. seeing other real sensed or measured information</a:t>
            </a:r>
            <a:endParaRPr lang="en-IN" sz="2600" b="0" strike="noStrike" spc="-1" dirty="0">
              <a:solidFill>
                <a:srgbClr val="00B05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720000" y="431280"/>
            <a:ext cx="10008360" cy="27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TECHNOLOGIES IN AR</a:t>
            </a:r>
          </a:p>
          <a:p>
            <a:pPr algn="ctr">
              <a:lnSpc>
                <a:spcPct val="100000"/>
              </a:lnSpc>
            </a:pPr>
            <a:endParaRPr lang="en-IN" sz="3200" b="0" strike="noStrike" spc="-1" dirty="0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800" b="1" strike="noStrike" spc="-1" dirty="0">
                <a:solidFill>
                  <a:srgbClr val="00B0F0"/>
                </a:solidFill>
                <a:latin typeface="Times New Roman"/>
                <a:ea typeface="DejaVu Sans"/>
              </a:rPr>
              <a:t>Head Mounted Displays</a:t>
            </a:r>
            <a:endParaRPr lang="en-IN" sz="2800" b="0" strike="noStrike" spc="-1" dirty="0">
              <a:solidFill>
                <a:srgbClr val="00B0F0"/>
              </a:solidFill>
              <a:latin typeface="Arial"/>
            </a:endParaRPr>
          </a:p>
          <a:p>
            <a:pPr marL="360000" algn="just">
              <a:lnSpc>
                <a:spcPct val="115000"/>
              </a:lnSpc>
            </a:pPr>
            <a:r>
              <a:rPr lang="en-IN" sz="2800" b="0" strike="noStrike" spc="-1" dirty="0">
                <a:solidFill>
                  <a:srgbClr val="00B050"/>
                </a:solidFill>
                <a:latin typeface="Times New Roman"/>
                <a:ea typeface="DejaVu Sans"/>
              </a:rPr>
              <a:t>Head-mounted device is a kind of display which worn on the head or as part of a helmet. It has that has a small display optic in front of one or each eye and a camera module.</a:t>
            </a:r>
            <a:endParaRPr lang="en-IN" sz="2800" b="0" strike="noStrike" spc="-1" dirty="0">
              <a:solidFill>
                <a:srgbClr val="00B050"/>
              </a:solidFill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3384000" y="3454560"/>
            <a:ext cx="1942920" cy="240264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5400000" y="3598560"/>
            <a:ext cx="2261880" cy="230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440000" y="863280"/>
            <a:ext cx="9000360" cy="138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214920"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Handheld Displays</a:t>
            </a:r>
          </a:p>
          <a:p>
            <a:pPr marL="360000" algn="just">
              <a:lnSpc>
                <a:spcPct val="115000"/>
              </a:lnSpc>
            </a:pPr>
            <a:r>
              <a:rPr lang="en-IN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Small computing devices with a display that the user can hold in their hands.</a:t>
            </a:r>
            <a:endParaRPr lang="en-IN" sz="2800" b="0" strike="noStrike" spc="-1" dirty="0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232000" y="2606040"/>
            <a:ext cx="3239640" cy="273060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tretch/>
        </p:blipFill>
        <p:spPr>
          <a:xfrm>
            <a:off x="5832720" y="2591280"/>
            <a:ext cx="4246560" cy="280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944000" y="575280"/>
            <a:ext cx="8279640" cy="18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Pinch Gloves</a:t>
            </a:r>
          </a:p>
          <a:p>
            <a:pPr marL="360000" algn="just">
              <a:lnSpc>
                <a:spcPct val="115000"/>
              </a:lnSpc>
            </a:pPr>
            <a:r>
              <a:rPr lang="en-IN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 pinching gesture can be used to grab a virtual object, and provides a reliable and low-cost method of recognizing natural gestures.</a:t>
            </a:r>
            <a:endParaRPr lang="en-IN" sz="2800" b="0" strike="noStrike" spc="-1" dirty="0">
              <a:latin typeface="Arial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2592000" y="2735280"/>
            <a:ext cx="2846520" cy="323640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5741640" y="3238560"/>
            <a:ext cx="4122000" cy="19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47640" y="288720"/>
            <a:ext cx="10441080" cy="60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AR MOBILE APPLICATION</a:t>
            </a:r>
          </a:p>
          <a:p>
            <a:pPr algn="just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600" b="0" strike="noStrike" spc="-1" dirty="0">
                <a:latin typeface="Times New Roman"/>
                <a:ea typeface="Noto Sans CJK SC"/>
              </a:rPr>
              <a:t>A general AR Software/App may have the following basic modules in it :</a:t>
            </a: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IN" sz="2600" b="1" strike="noStrike" spc="-1" dirty="0">
                <a:latin typeface="Times New Roman"/>
                <a:ea typeface="Noto Sans CJK SC"/>
              </a:rPr>
              <a:t>    </a:t>
            </a:r>
            <a:r>
              <a:rPr lang="en-IN" sz="2600" b="1" strike="noStrike" spc="-1" dirty="0">
                <a:solidFill>
                  <a:srgbClr val="00B0F0"/>
                </a:solidFill>
                <a:latin typeface="Times New Roman"/>
                <a:ea typeface="Noto Sans CJK SC"/>
              </a:rPr>
              <a:t>1. Camera :</a:t>
            </a:r>
            <a:endParaRPr lang="en-IN" sz="2600" b="0" strike="noStrike" spc="-1" dirty="0">
              <a:solidFill>
                <a:srgbClr val="00B0F0"/>
              </a:solidFill>
              <a:latin typeface="Arial"/>
            </a:endParaRPr>
          </a:p>
          <a:p>
            <a:pPr marL="360000" algn="just">
              <a:lnSpc>
                <a:spcPct val="100000"/>
              </a:lnSpc>
            </a:pPr>
            <a:r>
              <a:rPr lang="en-IN" sz="2800" b="0" strike="noStrike" spc="-1" dirty="0">
                <a:solidFill>
                  <a:srgbClr val="00B0F0"/>
                </a:solidFill>
                <a:latin typeface="Times New Roman"/>
                <a:ea typeface="Noto Sans CJK SC"/>
              </a:rPr>
              <a:t>Camera is like bridge between real world objects and virtual objects.</a:t>
            </a:r>
            <a:endParaRPr lang="en-IN" sz="2800" b="0" strike="noStrike" spc="-1" dirty="0">
              <a:solidFill>
                <a:srgbClr val="00B0F0"/>
              </a:solidFill>
              <a:latin typeface="Arial"/>
            </a:endParaRPr>
          </a:p>
          <a:p>
            <a:pPr marL="360000" algn="just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360000" algn="just">
              <a:lnSpc>
                <a:spcPct val="100000"/>
              </a:lnSpc>
            </a:pPr>
            <a:r>
              <a:rPr lang="en-IN" sz="2600" b="1" strike="noStrike" spc="-1" dirty="0">
                <a:solidFill>
                  <a:srgbClr val="00B050"/>
                </a:solidFill>
                <a:latin typeface="Times New Roman"/>
                <a:ea typeface="Noto Sans CJK SC"/>
              </a:rPr>
              <a:t>2. AR SDK :</a:t>
            </a:r>
            <a:endParaRPr lang="en-IN" sz="2600" b="0" strike="noStrike" spc="-1" dirty="0">
              <a:solidFill>
                <a:srgbClr val="00B050"/>
              </a:solidFill>
              <a:latin typeface="Arial"/>
            </a:endParaRPr>
          </a:p>
          <a:p>
            <a:pPr marL="360000" algn="just">
              <a:lnSpc>
                <a:spcPct val="100000"/>
              </a:lnSpc>
            </a:pPr>
            <a:r>
              <a:rPr lang="en-IN" sz="2600" b="0" strike="noStrike" spc="-1" dirty="0">
                <a:solidFill>
                  <a:srgbClr val="00B050"/>
                </a:solidFill>
                <a:latin typeface="Times New Roman"/>
                <a:ea typeface="Noto Sans CJK SC"/>
              </a:rPr>
              <a:t>An augmented reality software development kit, or AR SDK, allows developers to build digital objects that appear to blend into the real world.</a:t>
            </a:r>
            <a:endParaRPr lang="en-IN" sz="2600" b="0" strike="noStrike" spc="-1" dirty="0">
              <a:solidFill>
                <a:srgbClr val="00B050"/>
              </a:solidFill>
              <a:latin typeface="Arial"/>
            </a:endParaRPr>
          </a:p>
          <a:p>
            <a:pPr marL="360000" algn="just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  <a:p>
            <a:pPr marL="360000" algn="just">
              <a:lnSpc>
                <a:spcPct val="100000"/>
              </a:lnSpc>
            </a:pPr>
            <a:r>
              <a:rPr lang="en-IN" sz="2600" b="1" strike="noStrike" spc="-1" dirty="0">
                <a:solidFill>
                  <a:srgbClr val="7030A0"/>
                </a:solidFill>
                <a:latin typeface="Times New Roman"/>
                <a:ea typeface="Noto Sans CJK SC"/>
              </a:rPr>
              <a:t>3. 3d Models :</a:t>
            </a:r>
            <a:endParaRPr lang="en-IN" sz="2600" b="0" strike="noStrike" spc="-1" dirty="0">
              <a:solidFill>
                <a:srgbClr val="7030A0"/>
              </a:solidFill>
              <a:latin typeface="Arial"/>
            </a:endParaRPr>
          </a:p>
          <a:p>
            <a:pPr marL="360000" algn="just">
              <a:lnSpc>
                <a:spcPct val="100000"/>
              </a:lnSpc>
            </a:pPr>
            <a:r>
              <a:rPr lang="en-IN" sz="2600" b="0" strike="noStrike" spc="-1" dirty="0">
                <a:solidFill>
                  <a:srgbClr val="7030A0"/>
                </a:solidFill>
                <a:latin typeface="Times New Roman"/>
                <a:ea typeface="Noto Sans CJK SC"/>
              </a:rPr>
              <a:t>These are the 3 dimensional digital/virtual </a:t>
            </a:r>
            <a:r>
              <a:rPr lang="en-IN" sz="2600" b="0" strike="noStrike" spc="-1" dirty="0" err="1">
                <a:solidFill>
                  <a:srgbClr val="7030A0"/>
                </a:solidFill>
                <a:latin typeface="Times New Roman"/>
                <a:ea typeface="Noto Sans CJK SC"/>
              </a:rPr>
              <a:t>entites</a:t>
            </a:r>
            <a:r>
              <a:rPr lang="en-IN" sz="2600" b="0" strike="noStrike" spc="-1" dirty="0">
                <a:solidFill>
                  <a:srgbClr val="7030A0"/>
                </a:solidFill>
                <a:latin typeface="Times New Roman"/>
                <a:ea typeface="Noto Sans CJK SC"/>
              </a:rPr>
              <a:t> or objects which represents real world.</a:t>
            </a:r>
            <a:endParaRPr lang="en-IN" sz="2600" b="0" strike="noStrike" spc="-1" dirty="0">
              <a:solidFill>
                <a:srgbClr val="7030A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rcRect l="16134" t="21565" r="17462" b="12692"/>
          <a:stretch/>
        </p:blipFill>
        <p:spPr>
          <a:xfrm>
            <a:off x="1056240" y="431280"/>
            <a:ext cx="9444240" cy="52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CCC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332000" y="575280"/>
            <a:ext cx="8677080" cy="503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IN" sz="3200" b="1" spc="-1" dirty="0">
                <a:solidFill>
                  <a:srgbClr val="FF0000"/>
                </a:solidFill>
                <a:latin typeface="Times New Roman"/>
              </a:rPr>
              <a:t>VUFORIA (SIFT ALGORITHM)</a:t>
            </a:r>
          </a:p>
          <a:p>
            <a:pPr algn="ctr">
              <a:lnSpc>
                <a:spcPct val="100000"/>
              </a:lnSpc>
            </a:pPr>
            <a:endParaRPr lang="en-IN" sz="2800" b="0" strike="noStrike" spc="-1" dirty="0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B0F0"/>
                </a:solidFill>
                <a:latin typeface="Times New Roman"/>
              </a:rPr>
              <a:t>Vuforia is a an augmented reality software development kit (SDK) developed by Qualcomm for Image detection and Augmentation (Building-up) 3d models on detected images using Image Processing. </a:t>
            </a:r>
            <a:endParaRPr lang="en-IN" sz="2600" b="0" strike="noStrike" spc="-1" dirty="0">
              <a:solidFill>
                <a:srgbClr val="00B0F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IN" sz="2600" b="0" strike="noStrike" spc="-1" dirty="0">
                <a:solidFill>
                  <a:srgbClr val="00B050"/>
                </a:solidFill>
                <a:latin typeface="Times New Roman"/>
              </a:rPr>
              <a:t>Vuforia uses Scale Invariant Feature Transformation(SIFT) algorithm for image processing to detect and describe local features in image.</a:t>
            </a:r>
            <a:endParaRPr lang="en-IN" sz="2600" b="0" strike="noStrike" spc="-1" dirty="0">
              <a:solidFill>
                <a:srgbClr val="00B05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599</Words>
  <Application>Microsoft Office PowerPoint</Application>
  <PresentationFormat>Custom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Jyoti Khalkar</cp:lastModifiedBy>
  <cp:revision>64</cp:revision>
  <dcterms:created xsi:type="dcterms:W3CDTF">2020-12-24T08:00:52Z</dcterms:created>
  <dcterms:modified xsi:type="dcterms:W3CDTF">2021-06-08T09:41:31Z</dcterms:modified>
  <dc:language>en-IN</dc:language>
</cp:coreProperties>
</file>